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265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8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8" r:id="rId21"/>
    <p:sldId id="307" r:id="rId22"/>
    <p:sldId id="309" r:id="rId23"/>
    <p:sldId id="318" r:id="rId24"/>
    <p:sldId id="310" r:id="rId25"/>
    <p:sldId id="311" r:id="rId26"/>
    <p:sldId id="312" r:id="rId27"/>
    <p:sldId id="313" r:id="rId28"/>
    <p:sldId id="314" r:id="rId29"/>
    <p:sldId id="316" r:id="rId30"/>
    <p:sldId id="3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4995" autoAdjust="0"/>
    <p:restoredTop sz="45103" autoAdjust="0"/>
  </p:normalViewPr>
  <p:slideViewPr>
    <p:cSldViewPr>
      <p:cViewPr varScale="1">
        <p:scale>
          <a:sx n="90" d="100"/>
          <a:sy n="90" d="100"/>
        </p:scale>
        <p:origin x="1104" y="58"/>
      </p:cViewPr>
      <p:guideLst>
        <p:guide pos="3840"/>
        <p:guide pos="6816"/>
        <p:guide pos="8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6/9/2016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6/9/2016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Fundamental</a:t>
            </a:r>
            <a:r>
              <a:rPr lang="en-US" baseline="0" dirty="0" smtClean="0"/>
              <a:t> Transformations: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Erosion –</a:t>
            </a:r>
            <a:r>
              <a:rPr lang="en-US" baseline="0" dirty="0" smtClean="0"/>
              <a:t> if all neighbors = 1, lives; dies </a:t>
            </a:r>
            <a:r>
              <a:rPr lang="en-US" baseline="0" dirty="0" err="1" smtClean="0"/>
              <a:t>otw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Dilation – if any neighbor = 1, lives; if none on, dies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Combine for better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Open – Erode, then Dilate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Close – Dilate, then Erode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Use for noise removal and connecting/disconnecting </a:t>
            </a:r>
            <a:r>
              <a:rPr lang="en-US" baseline="0" dirty="0" smtClean="0"/>
              <a:t>shapes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relate binary maps: masks + edges + morph </a:t>
            </a:r>
            <a:r>
              <a:rPr lang="en-US" baseline="0" dirty="0" err="1" smtClean="0"/>
              <a:t>transf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7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Histograms plot color intensity vs frequency</a:t>
            </a:r>
          </a:p>
          <a:p>
            <a:r>
              <a:rPr lang="en-US" dirty="0" smtClean="0"/>
              <a:t>Are a powerful tool for optimizing and tracking colors</a:t>
            </a:r>
            <a:r>
              <a:rPr lang="en-US" baseline="0" dirty="0" smtClean="0"/>
              <a:t> in </a:t>
            </a:r>
            <a:r>
              <a:rPr lang="en-US" baseline="0" dirty="0" smtClean="0"/>
              <a:t>CV</a:t>
            </a:r>
          </a:p>
          <a:p>
            <a:r>
              <a:rPr lang="en-US" baseline="0" dirty="0" smtClean="0"/>
              <a:t>--</a:t>
            </a:r>
          </a:p>
          <a:p>
            <a:r>
              <a:rPr lang="en-US" b="1" baseline="0" dirty="0" smtClean="0"/>
              <a:t>relate pixel to entire image</a:t>
            </a:r>
            <a:endParaRPr lang="en-US" b="0" baseline="0" dirty="0" smtClean="0"/>
          </a:p>
          <a:p>
            <a:r>
              <a:rPr lang="en-US" b="1" baseline="0" dirty="0" smtClean="0"/>
              <a:t>allow us to look at image on broader terms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3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Calculate probability</a:t>
            </a:r>
            <a:r>
              <a:rPr lang="en-US" baseline="0" dirty="0" smtClean="0"/>
              <a:t> of pixels in peak range, redistribute throughout whole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</a:t>
            </a:r>
            <a:r>
              <a:rPr lang="en-US" baseline="0" dirty="0" smtClean="0"/>
              <a:t> for improving </a:t>
            </a:r>
            <a:r>
              <a:rPr lang="en-US" dirty="0" smtClean="0"/>
              <a:t>contrast</a:t>
            </a:r>
            <a:r>
              <a:rPr lang="en-US" baseline="0" dirty="0" smtClean="0"/>
              <a:t> of image</a:t>
            </a:r>
            <a:endParaRPr lang="en-US" dirty="0" smtClean="0"/>
          </a:p>
          <a:p>
            <a:r>
              <a:rPr lang="en-US" dirty="0" smtClean="0"/>
              <a:t>Works best</a:t>
            </a:r>
            <a:r>
              <a:rPr lang="en-US" baseline="0" dirty="0" smtClean="0"/>
              <a:t> on single-peak/single-range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76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explain,</a:t>
            </a:r>
            <a:r>
              <a:rPr lang="en-US" baseline="0" dirty="0" smtClean="0"/>
              <a:t> piggybacking off of HSV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8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5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ex.</a:t>
            </a:r>
            <a:r>
              <a:rPr lang="en-US" baseline="0" dirty="0" smtClean="0"/>
              <a:t> drone can analyze video 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3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broader overview;</a:t>
            </a:r>
            <a:r>
              <a:rPr lang="en-US" baseline="0" dirty="0" smtClean="0"/>
              <a:t> want to show what blocks are and how they fit in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there exist more advanced concepts req. more complex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6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First,</a:t>
            </a:r>
            <a:r>
              <a:rPr lang="en-US" baseline="0" dirty="0" smtClean="0"/>
              <a:t> machine learning techniques are used to train the classifiers from a 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Commonly used cascades available with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Then, a cascades technique rapidly analyzes an image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Essentially, takes points with a classifier and discards all without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Yields points pertaining to classifiers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Useful in face and object detection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5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86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2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0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sophisticated way of tracking color, as tracks histogram</a:t>
            </a:r>
            <a:r>
              <a:rPr lang="en-US" baseline="0" dirty="0" smtClean="0"/>
              <a:t> instead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3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Frame-based analysis of video</a:t>
            </a:r>
            <a:r>
              <a:rPr lang="en-US" baseline="0" dirty="0" smtClean="0"/>
              <a:t> allows us to generate our own video streams</a:t>
            </a:r>
          </a:p>
          <a:p>
            <a:r>
              <a:rPr lang="en-US" baseline="0" dirty="0" smtClean="0"/>
              <a:t>The while loop going over each frame allows us to utilize the frames from these 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75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97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2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8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Images</a:t>
            </a:r>
            <a:r>
              <a:rPr lang="en-US" baseline="0" dirty="0" smtClean="0"/>
              <a:t> are simply 3-channel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BGR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Take on value 0-255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baseline="0" dirty="0" smtClean="0"/>
                  <a:t>to every pixel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</a:t>
                </a:r>
                <a:r>
                  <a:rPr lang="en-US" b="0" baseline="0" dirty="0" smtClean="0"/>
                  <a:t>template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0" baseline="0" dirty="0" smtClean="0"/>
                  <a:t>HSV more intuitive than BGR; can be used to find define colors more easily (as long as Hue values known :D )</a:t>
                </a:r>
                <a:endParaRPr lang="en-US" b="0" baseline="0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𝑓(𝑥, 𝑦)  </a:t>
                </a:r>
                <a:r>
                  <a:rPr lang="en-US" b="0" baseline="0" dirty="0" smtClean="0"/>
                  <a:t>to every pixel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range and thresholding to create logical masks of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masks allow regions of different images to be combined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Binary nature allows for extracting and analyzing shapes from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6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Bilateral – applies</a:t>
            </a:r>
            <a:r>
              <a:rPr lang="en-US" baseline="0" dirty="0" smtClean="0"/>
              <a:t> both a Gaussian and a Gradient to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Allows it to both blur and preserve 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More costly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r>
              <a:rPr lang="en-US" baseline="0" dirty="0" smtClean="0"/>
              <a:t> for detecting edges of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0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elaborate</a:t>
            </a:r>
            <a:r>
              <a:rPr lang="en-US" baseline="0" dirty="0" smtClean="0"/>
              <a:t> algorithm to find edges of object</a:t>
            </a:r>
          </a:p>
          <a:p>
            <a:r>
              <a:rPr lang="en-US" baseline="0" dirty="0" smtClean="0"/>
              <a:t>gives a binary mask of edges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issue: want to do computations on objects in image</a:t>
            </a:r>
          </a:p>
          <a:p>
            <a:r>
              <a:rPr lang="en-US" baseline="0" dirty="0" smtClean="0"/>
              <a:t>BUT this is only a map of pixels; the edges don’t have to form closed object</a:t>
            </a:r>
          </a:p>
          <a:p>
            <a:r>
              <a:rPr lang="en-US" baseline="0" dirty="0" smtClean="0"/>
              <a:t>similar to contrasting surface (frontier) with manifold boundary in </a:t>
            </a:r>
            <a:r>
              <a:rPr lang="en-US" baseline="0" dirty="0" err="1" smtClean="0"/>
              <a:t>Calc</a:t>
            </a:r>
            <a:r>
              <a:rPr lang="en-US" baseline="0" dirty="0" smtClean="0"/>
              <a:t> III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one is just a set of points;</a:t>
            </a:r>
            <a:r>
              <a:rPr lang="en-US" baseline="0" dirty="0" smtClean="0"/>
              <a:t> the other is a mathematical object (representation)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	that can be operated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6/9/2016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6/9/2016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6/9/2016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6/9/2016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SSG-DRD-IOT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niilbu\Documents\opencv_tutorials\demo\crossHair.ba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niilbu\Documents\opencv_tutorials\demo\backProjection.b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niilbu\Documents\opencv_tutorials\demo\videoStreaming.ba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niilbu\Documents\opencv_tutorials\demo\presenceDetection_online.ba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daniilbu\Documents\opencv_tutorials\demo\presenceDetection.ba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daniilbu\Documents\opencv_tutorials\demo\faceRecording.b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daniilbu\Documents\opencv_tutorials\demo\output.av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file:///C:\Users\daniilbu\Documents\opencv_tutorials\demo\BGRvsHSV.ba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Daniil Budanov</a:t>
            </a:r>
            <a:endParaRPr lang="en-US" dirty="0"/>
          </a:p>
        </p:txBody>
      </p:sp>
      <p:pic>
        <p:nvPicPr>
          <p:cNvPr id="1026" name="Picture 2" descr="http://code.opencv.org/attachments/download/8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254947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9/Intel-logo.svg/2000px-Intel-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465064"/>
            <a:ext cx="1298392" cy="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assets-cdn.github.com/images/modules/logos_page/Octocat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89200"/>
            <a:ext cx="1457158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93" y="-14224"/>
            <a:ext cx="9509760" cy="1233424"/>
          </a:xfrm>
        </p:spPr>
        <p:txBody>
          <a:bodyPr/>
          <a:lstStyle/>
          <a:p>
            <a:r>
              <a:rPr lang="en-US" dirty="0" smtClean="0"/>
              <a:t>Filtering: Morphological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5" idx="3"/>
            <a:endCxn id="7" idx="1"/>
          </p:cNvCxnSpPr>
          <p:nvPr/>
        </p:nvCxnSpPr>
        <p:spPr>
          <a:xfrm flipV="1">
            <a:off x="3406722" y="4176681"/>
            <a:ext cx="1065862" cy="712978"/>
          </a:xfrm>
          <a:prstGeom prst="bent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8" idx="1"/>
          </p:cNvCxnSpPr>
          <p:nvPr/>
        </p:nvCxnSpPr>
        <p:spPr>
          <a:xfrm>
            <a:off x="3406722" y="4889659"/>
            <a:ext cx="1065861" cy="579977"/>
          </a:xfrm>
          <a:prstGeom prst="bentConnector3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</p:cNvCxnSpPr>
          <p:nvPr/>
        </p:nvCxnSpPr>
        <p:spPr>
          <a:xfrm>
            <a:off x="7758115" y="4176681"/>
            <a:ext cx="2714920" cy="25695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3"/>
          </p:cNvCxnSpPr>
          <p:nvPr/>
        </p:nvCxnSpPr>
        <p:spPr>
          <a:xfrm flipV="1">
            <a:off x="7758114" y="5229161"/>
            <a:ext cx="2714921" cy="240475"/>
          </a:xfrm>
          <a:prstGeom prst="bentConnector2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5" idx="3"/>
          </p:cNvCxnSpPr>
          <p:nvPr/>
        </p:nvCxnSpPr>
        <p:spPr>
          <a:xfrm flipH="1">
            <a:off x="3406722" y="4889659"/>
            <a:ext cx="532930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20574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41148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Noisy Image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3364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47244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0" y="3974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69" y="4419600"/>
            <a:ext cx="3285531" cy="795528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4472583" y="1552059"/>
            <a:ext cx="6500217" cy="1495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erosion = cv2.erode(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dilation = cv2.dilate(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opening = cv2.morphologyEx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cv2.MORPH_OPEN,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closing =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cv2.morphologyEx(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cv2.MORPH_CLOSE,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293614"/>
            <a:ext cx="9509760" cy="1233424"/>
          </a:xfrm>
        </p:spPr>
        <p:txBody>
          <a:bodyPr/>
          <a:lstStyle/>
          <a:p>
            <a:r>
              <a:rPr lang="en-US" dirty="0" smtClean="0"/>
              <a:t>Contours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" y="929200"/>
            <a:ext cx="3870960" cy="480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Join all continuous points along boundary</a:t>
            </a:r>
          </a:p>
          <a:p>
            <a:r>
              <a:rPr lang="en-US" sz="3200" dirty="0" smtClean="0"/>
              <a:t>Detect from logical mask</a:t>
            </a:r>
          </a:p>
          <a:p>
            <a:r>
              <a:rPr lang="en-US" sz="3200" dirty="0" smtClean="0"/>
              <a:t>Contour hierarchies allow selection of a contour based on its relation to others</a:t>
            </a:r>
          </a:p>
          <a:p>
            <a:endParaRPr lang="en-US" sz="3200" dirty="0"/>
          </a:p>
        </p:txBody>
      </p:sp>
      <p:pic>
        <p:nvPicPr>
          <p:cNvPr id="3074" name="Picture 2" descr="Input &amp;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219200"/>
            <a:ext cx="8031297" cy="34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3400" y="5562600"/>
            <a:ext cx="11080830" cy="823804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/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img2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lang="fr-FR" kern="0" dirty="0" err="1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hierarchy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cv2.findContours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fr-FR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cv2.RETR_TREE, 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cv2.CHAIN_APPROX_SIMPLE )</a:t>
            </a:r>
          </a:p>
          <a:p>
            <a:pPr lvl="0"/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cv2.drawContours(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contour_number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(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thickness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Functions</a:t>
            </a:r>
            <a:endParaRPr lang="en-US" dirty="0"/>
          </a:p>
        </p:txBody>
      </p:sp>
      <p:pic>
        <p:nvPicPr>
          <p:cNvPr id="2050" name="Picture 2" descr="http://www.pyimagesearch.com/wp-content/uploads/2016/04/extreme_points_palm_c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4" y="990600"/>
            <a:ext cx="5642552" cy="51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516880" cy="4127627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smtClean="0"/>
              <a:t>Contours can be mathematically analyzed</a:t>
            </a:r>
          </a:p>
          <a:p>
            <a:pPr marL="45720" indent="0"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functions give:</a:t>
            </a:r>
          </a:p>
          <a:p>
            <a:r>
              <a:rPr lang="en-US" dirty="0" smtClean="0"/>
              <a:t>Moments &amp; Centroids</a:t>
            </a:r>
          </a:p>
          <a:p>
            <a:r>
              <a:rPr lang="en-US" dirty="0" smtClean="0"/>
              <a:t>Area &amp; Perimeter</a:t>
            </a:r>
          </a:p>
          <a:p>
            <a:r>
              <a:rPr lang="en-US" dirty="0" smtClean="0"/>
              <a:t>Convex hulls</a:t>
            </a:r>
          </a:p>
          <a:p>
            <a:r>
              <a:rPr lang="en-US" dirty="0" smtClean="0"/>
              <a:t>Bounding Rectangles</a:t>
            </a:r>
          </a:p>
          <a:p>
            <a:r>
              <a:rPr lang="en-US" dirty="0" smtClean="0"/>
              <a:t>Fit curves &amp; shapes</a:t>
            </a:r>
          </a:p>
          <a:p>
            <a:r>
              <a:rPr lang="en-US" dirty="0" smtClean="0"/>
              <a:t>Outermost points</a:t>
            </a:r>
          </a:p>
          <a:p>
            <a:r>
              <a:rPr lang="en-US" dirty="0" smtClean="0"/>
              <a:t>Shape Matching</a:t>
            </a:r>
          </a:p>
        </p:txBody>
      </p:sp>
    </p:spTree>
    <p:extLst>
      <p:ext uri="{BB962C8B-B14F-4D97-AF65-F5344CB8AC3E}">
        <p14:creationId xmlns:p14="http://schemas.microsoft.com/office/powerpoint/2010/main" val="23495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𝑖𝑛𝑡𝑒𝑛𝑠𝑖𝑡𝑦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www.juzaphoto.com/shared_files/articles/exposure/histogram_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1023"/>
            <a:ext cx="10820400" cy="48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94111" y="517144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uzaphoto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5882988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channel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number_bins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max_val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7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1676400"/>
            <a:ext cx="5455920" cy="43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utah.edu/~jfishbau/improc/project2/images/crowd_hist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642"/>
            <a:ext cx="9220200" cy="57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96400" y="5940623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James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Fishbaugh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" y="6037901"/>
            <a:ext cx="3124200" cy="420997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eq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cv2.equalizeHist(</a:t>
            </a: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2D 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0338"/>
            <a:ext cx="5105400" cy="35897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40"/>
            <a:ext cx="6324600" cy="421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98368" y="31059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39200" y="524387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1600" y="313220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94466" y="5867501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193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1250"/>
            <a:ext cx="9509760" cy="1233424"/>
          </a:xfrm>
        </p:spPr>
        <p:txBody>
          <a:bodyPr/>
          <a:lstStyle/>
          <a:p>
            <a:r>
              <a:rPr lang="en-US" dirty="0" smtClean="0"/>
              <a:t>Histogram </a:t>
            </a:r>
            <a:r>
              <a:rPr lang="en-US" dirty="0" err="1" smtClean="0"/>
              <a:t>Backprojection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34762"/>
            <a:ext cx="3916680" cy="1374648"/>
          </a:xfrm>
        </p:spPr>
        <p:txBody>
          <a:bodyPr/>
          <a:lstStyle/>
          <a:p>
            <a:r>
              <a:rPr lang="en-US" dirty="0" smtClean="0"/>
              <a:t>Returns similarity of pixels in image region to the histogram</a:t>
            </a:r>
          </a:p>
          <a:p>
            <a:r>
              <a:rPr lang="en-US" dirty="0" smtClean="0"/>
              <a:t>Useful for 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124200"/>
            <a:ext cx="51435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08" y="2743200"/>
            <a:ext cx="5828192" cy="388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0941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a mountain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0712" y="237386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similar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860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4114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28800"/>
            <a:ext cx="243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886200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886200"/>
            <a:ext cx="4114800" cy="2743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087620" y="1600200"/>
            <a:ext cx="1104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  <a:endCxn id="6" idx="0"/>
          </p:cNvCxnSpPr>
          <p:nvPr/>
        </p:nvCxnSpPr>
        <p:spPr>
          <a:xfrm>
            <a:off x="10287000" y="1600200"/>
            <a:ext cx="685800" cy="228600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0800000" flipV="1">
            <a:off x="3009900" y="2686050"/>
            <a:ext cx="6764020" cy="1200150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5046980" y="5257800"/>
            <a:ext cx="17348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2710" y="892079"/>
            <a:ext cx="91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region</a:t>
            </a:r>
          </a:p>
          <a:p>
            <a:endParaRPr lang="en-US" dirty="0"/>
          </a:p>
          <a:p>
            <a:r>
              <a:rPr lang="en-US" dirty="0" smtClean="0"/>
              <a:t>create into mask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14660" y="681335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</a:t>
            </a:r>
          </a:p>
          <a:p>
            <a:r>
              <a:rPr lang="en-US" dirty="0" smtClean="0"/>
              <a:t>region histogram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400" y="333220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project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72800" y="4934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</a:p>
          <a:p>
            <a:r>
              <a:rPr lang="en-US" dirty="0" smtClean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7838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-172847"/>
            <a:ext cx="9509760" cy="1233424"/>
          </a:xfrm>
        </p:spPr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261745"/>
            <a:ext cx="9509760" cy="4127627"/>
          </a:xfrm>
        </p:spPr>
        <p:txBody>
          <a:bodyPr/>
          <a:lstStyle/>
          <a:p>
            <a:r>
              <a:rPr lang="en-US" dirty="0" smtClean="0"/>
              <a:t>Given template, scans through image</a:t>
            </a:r>
          </a:p>
          <a:p>
            <a:r>
              <a:rPr lang="en-US" dirty="0" smtClean="0"/>
              <a:t>Returns map of the correlation between template and pixel region</a:t>
            </a:r>
            <a:endParaRPr lang="en-US" dirty="0"/>
          </a:p>
        </p:txBody>
      </p:sp>
      <p:pic>
        <p:nvPicPr>
          <p:cNvPr id="9218" name="Picture 2" descr="http://docs.opencv.org/3.1.0/template_ccoeff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27487"/>
            <a:ext cx="6934200" cy="31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844835" y="513010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Documentation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8600" y="5616914"/>
            <a:ext cx="7356676" cy="8382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/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dst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cv2.matchTemplate(</a:t>
            </a: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template, </a:t>
            </a:r>
            <a:r>
              <a:rPr lang="en-US" kern="0" dirty="0" smtClean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cv2.TM_COEFF_NORMED )</a:t>
            </a:r>
          </a:p>
          <a:p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max_val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min_arg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max_arg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cv2.minMaxLoc(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dst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lang="en-US" kern="0" dirty="0">
              <a:solidFill>
                <a:prstClr val="white">
                  <a:lumMod val="65000"/>
                </a:prst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0"/>
            <a:r>
              <a:rPr lang="en-US" kern="0" dirty="0" smtClean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76200"/>
            <a:ext cx="9509760" cy="1233424"/>
          </a:xfrm>
        </p:spPr>
        <p:txBody>
          <a:bodyPr/>
          <a:lstStyle/>
          <a:p>
            <a:r>
              <a:rPr lang="en-US" sz="4000" dirty="0" err="1" smtClean="0"/>
              <a:t>OpenCV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66001"/>
            <a:ext cx="5857642" cy="41276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library for computer vision</a:t>
            </a:r>
          </a:p>
          <a:p>
            <a:r>
              <a:rPr lang="en-US" sz="2400" dirty="0" smtClean="0"/>
              <a:t>Written in C++</a:t>
            </a:r>
          </a:p>
          <a:p>
            <a:pPr lvl="1"/>
            <a:r>
              <a:rPr lang="en-US" sz="2400" dirty="0" smtClean="0"/>
              <a:t>Bindings for most popular languages</a:t>
            </a:r>
          </a:p>
          <a:p>
            <a:r>
              <a:rPr lang="en-US" sz="2400" dirty="0" smtClean="0"/>
              <a:t>Block-like programming structure</a:t>
            </a:r>
          </a:p>
          <a:p>
            <a:pPr lvl="1"/>
            <a:r>
              <a:rPr lang="en-US" sz="2400" dirty="0" smtClean="0"/>
              <a:t>Image data is sequentially passed through functions</a:t>
            </a:r>
          </a:p>
          <a:p>
            <a:pPr lvl="1"/>
            <a:r>
              <a:rPr lang="en-US" sz="2400" dirty="0" smtClean="0"/>
              <a:t>Fundamental concepts allow for powerful image processing tools</a:t>
            </a:r>
          </a:p>
        </p:txBody>
      </p:sp>
      <p:pic>
        <p:nvPicPr>
          <p:cNvPr id="4" name="Picture 2" descr="http://code.opencv.org/attachments/download/8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06" y="294640"/>
            <a:ext cx="949274" cy="8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21384" y="5875690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odingbox.com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66" y="152400"/>
            <a:ext cx="1785434" cy="62745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448800" y="3124200"/>
            <a:ext cx="0" cy="304800"/>
          </a:xfrm>
          <a:prstGeom prst="straightConnector1">
            <a:avLst/>
          </a:prstGeom>
          <a:ln w="12700">
            <a:headEnd type="none" w="lg" len="lg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017089" y="466090"/>
            <a:ext cx="3625291" cy="4191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python code snippets go here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0" y="5504991"/>
            <a:ext cx="2514600" cy="7732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cv2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numpy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np</a:t>
            </a:r>
          </a:p>
        </p:txBody>
      </p:sp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.stack.imgur.com/WEGr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12649200" cy="94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304800"/>
            <a:ext cx="9509760" cy="710184"/>
          </a:xfrm>
        </p:spPr>
        <p:txBody>
          <a:bodyPr/>
          <a:lstStyle/>
          <a:p>
            <a:r>
              <a:rPr lang="en-US" dirty="0" err="1" smtClean="0"/>
              <a:t>Haar</a:t>
            </a:r>
            <a:r>
              <a:rPr lang="en-US" dirty="0" smtClean="0"/>
              <a:t> Cascades &amp; Classifiers</a:t>
            </a:r>
            <a:endParaRPr lang="en-US" dirty="0"/>
          </a:p>
        </p:txBody>
      </p:sp>
      <p:pic>
        <p:nvPicPr>
          <p:cNvPr id="10242" name="Picture 2" descr="http://talhakoc.net/wp-content/uploads/haar-cascade-siniflandirici-476x2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28" y="1143000"/>
            <a:ext cx="9400572" cy="53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19800" cy="4514850"/>
          </a:xfrm>
        </p:spPr>
      </p:pic>
      <p:sp>
        <p:nvSpPr>
          <p:cNvPr id="5" name="Rounded Rectangle 4"/>
          <p:cNvSpPr/>
          <p:nvPr/>
        </p:nvSpPr>
        <p:spPr>
          <a:xfrm>
            <a:off x="3637471" y="304800"/>
            <a:ext cx="8554529" cy="4572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 = cv2.CascadeClassifier( </a:t>
            </a:r>
            <a:r>
              <a:rPr lang="en-US" kern="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‘haarcascade_frontalface_default.xml’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219200"/>
            <a:ext cx="6781800" cy="34290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cv2.cvtColor(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cv2.COLOR_BGR2GRAY 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cascade.detectMultiScale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scaleFactor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1.25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minNeighbors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minSize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(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for</a:t>
            </a:r>
            <a:r>
              <a:rPr lang="en-US" kern="0" baseline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(x, y, w, h)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</a:t>
            </a:r>
            <a:r>
              <a:rPr lang="en-US" kern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cv2.rectangle(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x, y, (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x+w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y+h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(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1371600"/>
            <a:ext cx="9509760" cy="236220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Examples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50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27972"/>
            <a:ext cx="9509760" cy="1233424"/>
          </a:xfrm>
        </p:spPr>
        <p:txBody>
          <a:bodyPr/>
          <a:lstStyle/>
          <a:p>
            <a:r>
              <a:rPr lang="en-US" dirty="0" smtClean="0"/>
              <a:t>Crosshair follows object of distinct color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152400" y="3505200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35052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 colors in range</a:t>
            </a:r>
            <a:endParaRPr lang="en-US" dirty="0"/>
          </a:p>
        </p:txBody>
      </p:sp>
      <p:sp>
        <p:nvSpPr>
          <p:cNvPr id="6" name="Flowchart: Merge 5"/>
          <p:cNvSpPr/>
          <p:nvPr/>
        </p:nvSpPr>
        <p:spPr>
          <a:xfrm>
            <a:off x="3764280" y="1295400"/>
            <a:ext cx="2133600" cy="1600200"/>
          </a:xfrm>
          <a:prstGeom prst="flowChartMerg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Set </a:t>
            </a:r>
          </a:p>
          <a:p>
            <a:pPr algn="ctr"/>
            <a:r>
              <a:rPr lang="en-US" dirty="0" smtClean="0"/>
              <a:t>Mouse</a:t>
            </a:r>
          </a:p>
          <a:p>
            <a:pPr algn="ctr"/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7" name="Flowchart: Merge 6"/>
          <p:cNvSpPr/>
          <p:nvPr/>
        </p:nvSpPr>
        <p:spPr>
          <a:xfrm>
            <a:off x="6202680" y="1295400"/>
            <a:ext cx="2209800" cy="1600200"/>
          </a:xfrm>
          <a:prstGeom prst="flowChartMerg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Color</a:t>
            </a:r>
          </a:p>
          <a:p>
            <a:pPr algn="ctr"/>
            <a:r>
              <a:rPr lang="en-US" dirty="0" smtClean="0"/>
              <a:t>Range</a:t>
            </a:r>
          </a:p>
          <a:p>
            <a:pPr algn="ctr"/>
            <a:r>
              <a:rPr lang="en-US" dirty="0" err="1" smtClean="0"/>
              <a:t>Trackbars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135880" y="2590800"/>
            <a:ext cx="609600" cy="1219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374130" y="2571750"/>
            <a:ext cx="609600" cy="1257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887980" y="35052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frame to HSV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4076700"/>
            <a:ext cx="85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5" idx="1"/>
          </p:cNvCxnSpPr>
          <p:nvPr/>
        </p:nvCxnSpPr>
        <p:spPr>
          <a:xfrm>
            <a:off x="4564380" y="40767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3475299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Morph. close mask to fill holes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3"/>
            <a:endCxn id="17" idx="1"/>
          </p:cNvCxnSpPr>
          <p:nvPr/>
        </p:nvCxnSpPr>
        <p:spPr>
          <a:xfrm flipV="1">
            <a:off x="6888480" y="4046799"/>
            <a:ext cx="645771" cy="2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Process 19"/>
          <p:cNvSpPr/>
          <p:nvPr/>
        </p:nvSpPr>
        <p:spPr>
          <a:xfrm>
            <a:off x="2887980" y="5181118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contours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5176295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largest contour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5159898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centroid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5143500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crosshair on centroid</a:t>
            </a:r>
            <a:endParaRPr lang="en-US" dirty="0"/>
          </a:p>
        </p:txBody>
      </p:sp>
      <p:cxnSp>
        <p:nvCxnSpPr>
          <p:cNvPr id="25" name="Elbow Connector 24"/>
          <p:cNvCxnSpPr>
            <a:stCxn id="17" idx="3"/>
            <a:endCxn id="20" idx="1"/>
          </p:cNvCxnSpPr>
          <p:nvPr/>
        </p:nvCxnSpPr>
        <p:spPr>
          <a:xfrm flipH="1">
            <a:off x="2887980" y="4046799"/>
            <a:ext cx="6322671" cy="1705819"/>
          </a:xfrm>
          <a:prstGeom prst="bentConnector5">
            <a:avLst>
              <a:gd name="adj1" fmla="val -3616"/>
              <a:gd name="adj2" fmla="val 50000"/>
              <a:gd name="adj3" fmla="val 1036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21" idx="1"/>
          </p:cNvCxnSpPr>
          <p:nvPr/>
        </p:nvCxnSpPr>
        <p:spPr>
          <a:xfrm flipV="1">
            <a:off x="4564380" y="5747795"/>
            <a:ext cx="647700" cy="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3"/>
            <a:endCxn id="22" idx="1"/>
          </p:cNvCxnSpPr>
          <p:nvPr/>
        </p:nvCxnSpPr>
        <p:spPr>
          <a:xfrm flipV="1">
            <a:off x="6888480" y="5731398"/>
            <a:ext cx="645771" cy="1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23" idx="2"/>
          </p:cNvCxnSpPr>
          <p:nvPr/>
        </p:nvCxnSpPr>
        <p:spPr>
          <a:xfrm flipV="1">
            <a:off x="9210651" y="5715000"/>
            <a:ext cx="854559" cy="1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ction Button: Forward or Next 31">
            <a:hlinkClick r:id="rId3" action="ppaction://program" highlightClick="1"/>
          </p:cNvPr>
          <p:cNvSpPr/>
          <p:nvPr/>
        </p:nvSpPr>
        <p:spPr>
          <a:xfrm>
            <a:off x="8686800" y="667229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27972"/>
            <a:ext cx="9509760" cy="1233424"/>
          </a:xfrm>
        </p:spPr>
        <p:txBody>
          <a:bodyPr/>
          <a:lstStyle/>
          <a:p>
            <a:r>
              <a:rPr lang="en-US" dirty="0" err="1" smtClean="0"/>
              <a:t>Backproject</a:t>
            </a:r>
            <a:r>
              <a:rPr lang="en-US" dirty="0" smtClean="0"/>
              <a:t> selected region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238149" y="2392101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97829" y="2392101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</a:t>
            </a:r>
            <a:r>
              <a:rPr lang="en-US" dirty="0" err="1" smtClean="0"/>
              <a:t>hist</a:t>
            </a:r>
            <a:r>
              <a:rPr lang="en-US" dirty="0" smtClean="0"/>
              <a:t> of selected region</a:t>
            </a:r>
            <a:endParaRPr lang="en-US" dirty="0"/>
          </a:p>
        </p:txBody>
      </p:sp>
      <p:sp>
        <p:nvSpPr>
          <p:cNvPr id="6" name="Flowchart: Merge 5"/>
          <p:cNvSpPr/>
          <p:nvPr/>
        </p:nvSpPr>
        <p:spPr>
          <a:xfrm>
            <a:off x="9001149" y="294431"/>
            <a:ext cx="2133600" cy="1600200"/>
          </a:xfrm>
          <a:prstGeom prst="flowChartMerg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Region</a:t>
            </a:r>
          </a:p>
          <a:p>
            <a:pPr algn="ctr"/>
            <a:r>
              <a:rPr lang="en-US" dirty="0" smtClean="0"/>
              <a:t>Select</a:t>
            </a:r>
            <a:br>
              <a:rPr lang="en-US" dirty="0" smtClean="0"/>
            </a:br>
            <a:r>
              <a:rPr lang="en-US" dirty="0" smtClean="0"/>
              <a:t>Callback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5400000">
            <a:off x="7853254" y="177406"/>
            <a:ext cx="497470" cy="39319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973729" y="2392101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frame to HSV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117241" y="2963601"/>
            <a:ext cx="85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5" idx="1"/>
          </p:cNvCxnSpPr>
          <p:nvPr/>
        </p:nvCxnSpPr>
        <p:spPr>
          <a:xfrm>
            <a:off x="4650129" y="2963601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620000" y="23622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Backproject</a:t>
            </a:r>
            <a:r>
              <a:rPr lang="en-US" dirty="0" smtClean="0"/>
              <a:t> onto frame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3"/>
            <a:endCxn id="17" idx="1"/>
          </p:cNvCxnSpPr>
          <p:nvPr/>
        </p:nvCxnSpPr>
        <p:spPr>
          <a:xfrm flipV="1">
            <a:off x="6974229" y="2933700"/>
            <a:ext cx="645771" cy="2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Process 19"/>
          <p:cNvSpPr/>
          <p:nvPr/>
        </p:nvSpPr>
        <p:spPr>
          <a:xfrm>
            <a:off x="2973729" y="4489049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</a:t>
            </a:r>
            <a:r>
              <a:rPr lang="en-US" dirty="0" err="1" smtClean="0"/>
              <a:t>backprojection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97829" y="3967337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region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928860" y="4721613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</a:t>
            </a:r>
          </a:p>
          <a:p>
            <a:pPr algn="ctr"/>
            <a:r>
              <a:rPr lang="en-US" dirty="0" smtClean="0"/>
              <a:t>Results</a:t>
            </a:r>
          </a:p>
        </p:txBody>
      </p:sp>
      <p:cxnSp>
        <p:nvCxnSpPr>
          <p:cNvPr id="25" name="Elbow Connector 24"/>
          <p:cNvCxnSpPr/>
          <p:nvPr/>
        </p:nvCxnSpPr>
        <p:spPr>
          <a:xfrm flipH="1">
            <a:off x="2973729" y="2687493"/>
            <a:ext cx="6322671" cy="2088266"/>
          </a:xfrm>
          <a:prstGeom prst="bentConnector5">
            <a:avLst>
              <a:gd name="adj1" fmla="val -3616"/>
              <a:gd name="adj2" fmla="val 50000"/>
              <a:gd name="adj3" fmla="val 1036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lowchart: Process 32"/>
          <p:cNvSpPr/>
          <p:nvPr/>
        </p:nvSpPr>
        <p:spPr>
          <a:xfrm>
            <a:off x="5296864" y="54102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</a:t>
            </a:r>
          </a:p>
          <a:p>
            <a:pPr algn="ctr"/>
            <a:r>
              <a:rPr lang="en-US" dirty="0" smtClean="0"/>
              <a:t>Proximity</a:t>
            </a:r>
          </a:p>
          <a:p>
            <a:pPr algn="ctr"/>
            <a:r>
              <a:rPr lang="en-US" dirty="0" err="1" smtClean="0"/>
              <a:t>colormap</a:t>
            </a:r>
            <a:endParaRPr lang="en-US" dirty="0" smtClean="0"/>
          </a:p>
        </p:txBody>
      </p:sp>
      <p:cxnSp>
        <p:nvCxnSpPr>
          <p:cNvPr id="37" name="Elbow Connector 36"/>
          <p:cNvCxnSpPr>
            <a:stCxn id="33" idx="3"/>
            <a:endCxn id="23" idx="2"/>
          </p:cNvCxnSpPr>
          <p:nvPr/>
        </p:nvCxnSpPr>
        <p:spPr>
          <a:xfrm flipV="1">
            <a:off x="6973264" y="5293113"/>
            <a:ext cx="3164384" cy="688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0" idx="3"/>
            <a:endCxn id="21" idx="1"/>
          </p:cNvCxnSpPr>
          <p:nvPr/>
        </p:nvCxnSpPr>
        <p:spPr>
          <a:xfrm flipV="1">
            <a:off x="4650129" y="4538837"/>
            <a:ext cx="647700" cy="521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0" idx="3"/>
            <a:endCxn id="33" idx="1"/>
          </p:cNvCxnSpPr>
          <p:nvPr/>
        </p:nvCxnSpPr>
        <p:spPr>
          <a:xfrm>
            <a:off x="4650129" y="5060549"/>
            <a:ext cx="646735" cy="921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Flowchart: Process 42"/>
          <p:cNvSpPr/>
          <p:nvPr/>
        </p:nvSpPr>
        <p:spPr>
          <a:xfrm>
            <a:off x="7620000" y="394998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Bitwise mask</a:t>
            </a:r>
          </a:p>
        </p:txBody>
      </p:sp>
      <p:cxnSp>
        <p:nvCxnSpPr>
          <p:cNvPr id="45" name="Straight Arrow Connector 44"/>
          <p:cNvCxnSpPr>
            <a:stCxn id="21" idx="3"/>
            <a:endCxn id="43" idx="1"/>
          </p:cNvCxnSpPr>
          <p:nvPr/>
        </p:nvCxnSpPr>
        <p:spPr>
          <a:xfrm flipV="1">
            <a:off x="6974229" y="4521480"/>
            <a:ext cx="645771" cy="17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3" idx="3"/>
            <a:endCxn id="23" idx="2"/>
          </p:cNvCxnSpPr>
          <p:nvPr/>
        </p:nvCxnSpPr>
        <p:spPr>
          <a:xfrm>
            <a:off x="9296400" y="4521480"/>
            <a:ext cx="841248" cy="771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Action Button: Forward or Next 47">
            <a:hlinkClick r:id="rId3" action="ppaction://program" highlightClick="1"/>
          </p:cNvPr>
          <p:cNvSpPr/>
          <p:nvPr/>
        </p:nvSpPr>
        <p:spPr>
          <a:xfrm>
            <a:off x="6630509" y="672052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457200" y="1711606"/>
            <a:ext cx="5410200" cy="434340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Video capture from online webcam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27972"/>
            <a:ext cx="9509760" cy="1233424"/>
          </a:xfrm>
        </p:spPr>
        <p:txBody>
          <a:bodyPr/>
          <a:lstStyle/>
          <a:p>
            <a:r>
              <a:rPr lang="en-US" dirty="0" smtClean="0"/>
              <a:t>Modularity: using an online video stream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685800" y="2702206"/>
            <a:ext cx="2087880" cy="1143000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video URL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3421380" y="27022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stream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564892" y="3273706"/>
            <a:ext cx="85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888492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stream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3389550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to frame</a:t>
            </a:r>
          </a:p>
        </p:txBody>
      </p:sp>
      <p:cxnSp>
        <p:nvCxnSpPr>
          <p:cNvPr id="10" name="Elbow Connector 9"/>
          <p:cNvCxnSpPr>
            <a:stCxn id="12" idx="3"/>
            <a:endCxn id="24" idx="0"/>
          </p:cNvCxnSpPr>
          <p:nvPr/>
        </p:nvCxnSpPr>
        <p:spPr>
          <a:xfrm flipH="1">
            <a:off x="1726692" y="3273706"/>
            <a:ext cx="3371088" cy="990600"/>
          </a:xfrm>
          <a:prstGeom prst="bentConnector4">
            <a:avLst>
              <a:gd name="adj1" fmla="val -6781"/>
              <a:gd name="adj2" fmla="val 788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4" idx="3"/>
            <a:endCxn id="26" idx="1"/>
          </p:cNvCxnSpPr>
          <p:nvPr/>
        </p:nvCxnSpPr>
        <p:spPr>
          <a:xfrm>
            <a:off x="2564892" y="4835806"/>
            <a:ext cx="824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84801" y="3043535"/>
            <a:ext cx="191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whatever processing is necessary</a:t>
            </a:r>
            <a:endParaRPr lang="en-US" dirty="0"/>
          </a:p>
        </p:txBody>
      </p:sp>
      <p:sp>
        <p:nvSpPr>
          <p:cNvPr id="30" name="Double Brace 29"/>
          <p:cNvSpPr/>
          <p:nvPr/>
        </p:nvSpPr>
        <p:spPr>
          <a:xfrm>
            <a:off x="8610600" y="2743200"/>
            <a:ext cx="2362200" cy="1524000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26" idx="3"/>
            <a:endCxn id="30" idx="1"/>
          </p:cNvCxnSpPr>
          <p:nvPr/>
        </p:nvCxnSpPr>
        <p:spPr>
          <a:xfrm flipV="1">
            <a:off x="5065950" y="3505200"/>
            <a:ext cx="3544650" cy="1330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ction Button: Forward or Next 33">
            <a:hlinkClick r:id="rId3" action="ppaction://program" highlightClick="1"/>
          </p:cNvPr>
          <p:cNvSpPr/>
          <p:nvPr/>
        </p:nvSpPr>
        <p:spPr>
          <a:xfrm>
            <a:off x="8841901" y="666506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5376"/>
            <a:ext cx="9509760" cy="1233424"/>
          </a:xfrm>
        </p:spPr>
        <p:txBody>
          <a:bodyPr/>
          <a:lstStyle/>
          <a:p>
            <a:r>
              <a:rPr lang="en-US" dirty="0" smtClean="0"/>
              <a:t>Presence detection from an online camera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 flipH="1">
            <a:off x="1297329" y="3339778"/>
            <a:ext cx="1391920" cy="762000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Capture online</a:t>
            </a:r>
          </a:p>
          <a:p>
            <a:pPr algn="ctr"/>
            <a:r>
              <a:rPr lang="en-US" sz="1100" dirty="0" smtClean="0"/>
              <a:t>video</a:t>
            </a:r>
            <a:endParaRPr lang="en-US" sz="1100" dirty="0"/>
          </a:p>
        </p:txBody>
      </p:sp>
      <p:sp>
        <p:nvSpPr>
          <p:cNvPr id="5" name="Flowchart: Process 4"/>
          <p:cNvSpPr/>
          <p:nvPr/>
        </p:nvSpPr>
        <p:spPr>
          <a:xfrm flipH="1">
            <a:off x="4548529" y="3339778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image of empty room</a:t>
            </a:r>
            <a:endParaRPr lang="en-US" sz="1100" dirty="0"/>
          </a:p>
        </p:txBody>
      </p:sp>
      <p:sp>
        <p:nvSpPr>
          <p:cNvPr id="6" name="Flowchart: Merge 5"/>
          <p:cNvSpPr/>
          <p:nvPr/>
        </p:nvSpPr>
        <p:spPr>
          <a:xfrm flipH="1">
            <a:off x="4371708" y="2038109"/>
            <a:ext cx="1471239" cy="1066800"/>
          </a:xfrm>
          <a:prstGeom prst="flowChartMerg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Click to capture empty room</a:t>
            </a:r>
            <a:endParaRPr lang="en-US" sz="1100" dirty="0"/>
          </a:p>
        </p:txBody>
      </p:sp>
      <p:sp>
        <p:nvSpPr>
          <p:cNvPr id="12" name="Flowchart: Process 11"/>
          <p:cNvSpPr/>
          <p:nvPr/>
        </p:nvSpPr>
        <p:spPr>
          <a:xfrm flipH="1">
            <a:off x="3060089" y="3339778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Generate frame buffer</a:t>
            </a:r>
          </a:p>
        </p:txBody>
      </p:sp>
      <p:sp>
        <p:nvSpPr>
          <p:cNvPr id="17" name="Flowchart: Process 16"/>
          <p:cNvSpPr/>
          <p:nvPr/>
        </p:nvSpPr>
        <p:spPr>
          <a:xfrm flipH="1">
            <a:off x="6036967" y="3339778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distance between current and empty pixels</a:t>
            </a:r>
            <a:endParaRPr lang="en-US" sz="1100" dirty="0"/>
          </a:p>
        </p:txBody>
      </p:sp>
      <p:sp>
        <p:nvSpPr>
          <p:cNvPr id="20" name="Flowchart: Process 19"/>
          <p:cNvSpPr/>
          <p:nvPr/>
        </p:nvSpPr>
        <p:spPr>
          <a:xfrm flipH="1">
            <a:off x="7525405" y="3339778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threshold of distances</a:t>
            </a:r>
            <a:endParaRPr lang="en-US" sz="1100" dirty="0"/>
          </a:p>
        </p:txBody>
      </p:sp>
      <p:sp>
        <p:nvSpPr>
          <p:cNvPr id="21" name="Flowchart: Process 20"/>
          <p:cNvSpPr/>
          <p:nvPr/>
        </p:nvSpPr>
        <p:spPr>
          <a:xfrm flipH="1">
            <a:off x="9061749" y="3339778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Dilate map to close holes</a:t>
            </a:r>
            <a:endParaRPr lang="en-US" sz="1100" dirty="0"/>
          </a:p>
        </p:txBody>
      </p:sp>
      <p:sp>
        <p:nvSpPr>
          <p:cNvPr id="22" name="Flowchart: Process 21"/>
          <p:cNvSpPr/>
          <p:nvPr/>
        </p:nvSpPr>
        <p:spPr>
          <a:xfrm flipH="1">
            <a:off x="7525405" y="4495800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If buffer is full, draw contours</a:t>
            </a:r>
            <a:endParaRPr lang="en-US" sz="1100" dirty="0"/>
          </a:p>
        </p:txBody>
      </p:sp>
      <p:sp>
        <p:nvSpPr>
          <p:cNvPr id="23" name="Flowchart: Data 22"/>
          <p:cNvSpPr/>
          <p:nvPr/>
        </p:nvSpPr>
        <p:spPr>
          <a:xfrm flipH="1">
            <a:off x="9010949" y="4495800"/>
            <a:ext cx="1391920" cy="762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Display video</a:t>
            </a:r>
            <a:endParaRPr lang="en-US" sz="1100" dirty="0"/>
          </a:p>
        </p:txBody>
      </p:sp>
      <p:cxnSp>
        <p:nvCxnSpPr>
          <p:cNvPr id="10" name="Straight Arrow Connector 9"/>
          <p:cNvCxnSpPr>
            <a:stCxn id="6" idx="2"/>
            <a:endCxn id="5" idx="0"/>
          </p:cNvCxnSpPr>
          <p:nvPr/>
        </p:nvCxnSpPr>
        <p:spPr>
          <a:xfrm>
            <a:off x="5107327" y="3104909"/>
            <a:ext cx="2" cy="23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12" idx="3"/>
          </p:cNvCxnSpPr>
          <p:nvPr/>
        </p:nvCxnSpPr>
        <p:spPr>
          <a:xfrm>
            <a:off x="2550057" y="3720778"/>
            <a:ext cx="51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1"/>
            <a:endCxn id="5" idx="3"/>
          </p:cNvCxnSpPr>
          <p:nvPr/>
        </p:nvCxnSpPr>
        <p:spPr>
          <a:xfrm>
            <a:off x="4177689" y="3720778"/>
            <a:ext cx="37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1"/>
            <a:endCxn id="17" idx="3"/>
          </p:cNvCxnSpPr>
          <p:nvPr/>
        </p:nvCxnSpPr>
        <p:spPr>
          <a:xfrm>
            <a:off x="5666129" y="3720778"/>
            <a:ext cx="3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1"/>
            <a:endCxn id="20" idx="3"/>
          </p:cNvCxnSpPr>
          <p:nvPr/>
        </p:nvCxnSpPr>
        <p:spPr>
          <a:xfrm>
            <a:off x="7154567" y="3720778"/>
            <a:ext cx="3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1"/>
            <a:endCxn id="21" idx="3"/>
          </p:cNvCxnSpPr>
          <p:nvPr/>
        </p:nvCxnSpPr>
        <p:spPr>
          <a:xfrm>
            <a:off x="8643005" y="3720778"/>
            <a:ext cx="418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 flipH="1">
            <a:off x="3060089" y="4495800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contours</a:t>
            </a:r>
            <a:endParaRPr lang="en-US" sz="1100" dirty="0"/>
          </a:p>
        </p:txBody>
      </p:sp>
      <p:sp>
        <p:nvSpPr>
          <p:cNvPr id="37" name="Flowchart: Process 36"/>
          <p:cNvSpPr/>
          <p:nvPr/>
        </p:nvSpPr>
        <p:spPr>
          <a:xfrm flipH="1">
            <a:off x="4548529" y="4495800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 of largest area</a:t>
            </a:r>
            <a:endParaRPr lang="en-US" sz="1100" dirty="0"/>
          </a:p>
        </p:txBody>
      </p:sp>
      <p:sp>
        <p:nvSpPr>
          <p:cNvPr id="38" name="Flowchart: Process 37"/>
          <p:cNvSpPr/>
          <p:nvPr/>
        </p:nvSpPr>
        <p:spPr>
          <a:xfrm flipH="1">
            <a:off x="6036967" y="4495800"/>
            <a:ext cx="1117600" cy="762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 buffer</a:t>
            </a:r>
            <a:endParaRPr lang="en-US" sz="1100" dirty="0"/>
          </a:p>
        </p:txBody>
      </p:sp>
      <p:cxnSp>
        <p:nvCxnSpPr>
          <p:cNvPr id="43" name="Straight Arrow Connector 42"/>
          <p:cNvCxnSpPr>
            <a:stCxn id="38" idx="1"/>
            <a:endCxn id="22" idx="3"/>
          </p:cNvCxnSpPr>
          <p:nvPr/>
        </p:nvCxnSpPr>
        <p:spPr>
          <a:xfrm>
            <a:off x="7154567" y="4876800"/>
            <a:ext cx="3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1"/>
            <a:endCxn id="23" idx="5"/>
          </p:cNvCxnSpPr>
          <p:nvPr/>
        </p:nvCxnSpPr>
        <p:spPr>
          <a:xfrm>
            <a:off x="8643005" y="4876800"/>
            <a:ext cx="507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36" idx="0"/>
          </p:cNvCxnSpPr>
          <p:nvPr/>
        </p:nvCxnSpPr>
        <p:spPr>
          <a:xfrm flipH="1">
            <a:off x="3618889" y="3720778"/>
            <a:ext cx="6560460" cy="775022"/>
          </a:xfrm>
          <a:prstGeom prst="bentConnector4">
            <a:avLst>
              <a:gd name="adj1" fmla="val -3485"/>
              <a:gd name="adj2" fmla="val 745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1"/>
            <a:endCxn id="37" idx="3"/>
          </p:cNvCxnSpPr>
          <p:nvPr/>
        </p:nvCxnSpPr>
        <p:spPr>
          <a:xfrm>
            <a:off x="4177689" y="4876800"/>
            <a:ext cx="37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1"/>
            <a:endCxn id="38" idx="3"/>
          </p:cNvCxnSpPr>
          <p:nvPr/>
        </p:nvCxnSpPr>
        <p:spPr>
          <a:xfrm>
            <a:off x="5666129" y="4876800"/>
            <a:ext cx="370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Action Button: Forward or Next 51">
            <a:hlinkClick r:id="rId3" action="ppaction://program" highlightClick="1"/>
          </p:cNvPr>
          <p:cNvSpPr/>
          <p:nvPr/>
        </p:nvSpPr>
        <p:spPr>
          <a:xfrm>
            <a:off x="9150141" y="895711"/>
            <a:ext cx="685800" cy="533400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ction Button: Forward or Next 52">
            <a:hlinkClick r:id="rId4" action="ppaction://program" highlightClick="1"/>
          </p:cNvPr>
          <p:cNvSpPr/>
          <p:nvPr/>
        </p:nvSpPr>
        <p:spPr>
          <a:xfrm>
            <a:off x="9993205" y="895711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27972"/>
            <a:ext cx="9509760" cy="1233424"/>
          </a:xfrm>
        </p:spPr>
        <p:txBody>
          <a:bodyPr/>
          <a:lstStyle/>
          <a:p>
            <a:r>
              <a:rPr lang="en-US" dirty="0" smtClean="0"/>
              <a:t>Storing video upon face detection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152400" y="2209800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22098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cascade classifier from </a:t>
            </a:r>
            <a:r>
              <a:rPr lang="en-US" dirty="0" err="1" smtClean="0"/>
              <a:t>Haar</a:t>
            </a:r>
            <a:r>
              <a:rPr lang="en-US" dirty="0" smtClean="0"/>
              <a:t> Cascade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2887980" y="2209800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buffer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2781300"/>
            <a:ext cx="85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2212694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color to grayscale</a:t>
            </a:r>
            <a:endParaRPr lang="en-US" dirty="0"/>
          </a:p>
        </p:txBody>
      </p:sp>
      <p:sp>
        <p:nvSpPr>
          <p:cNvPr id="20" name="Flowchart: Process 19"/>
          <p:cNvSpPr/>
          <p:nvPr/>
        </p:nvSpPr>
        <p:spPr>
          <a:xfrm>
            <a:off x="2887980" y="3885718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face detection cascade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3880895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rectangle around faces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3864498"/>
            <a:ext cx="1676400" cy="11430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Wait until buffer ends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3848100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saved to file</a:t>
            </a: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152400" y="3924300"/>
            <a:ext cx="2087880" cy="1143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video writer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 flipV="1">
            <a:off x="4564380" y="4452395"/>
            <a:ext cx="647700" cy="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22" idx="1"/>
          </p:cNvCxnSpPr>
          <p:nvPr/>
        </p:nvCxnSpPr>
        <p:spPr>
          <a:xfrm flipV="1">
            <a:off x="6888480" y="4435998"/>
            <a:ext cx="645771" cy="1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3"/>
            <a:endCxn id="23" idx="2"/>
          </p:cNvCxnSpPr>
          <p:nvPr/>
        </p:nvCxnSpPr>
        <p:spPr>
          <a:xfrm flipV="1">
            <a:off x="9210651" y="4419600"/>
            <a:ext cx="854559" cy="1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5" idx="1"/>
          </p:cNvCxnSpPr>
          <p:nvPr/>
        </p:nvCxnSpPr>
        <p:spPr>
          <a:xfrm>
            <a:off x="4564380" y="27813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17" idx="1"/>
          </p:cNvCxnSpPr>
          <p:nvPr/>
        </p:nvCxnSpPr>
        <p:spPr>
          <a:xfrm>
            <a:off x="6888480" y="2781300"/>
            <a:ext cx="645771" cy="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 flipH="1">
            <a:off x="3726180" y="2784194"/>
            <a:ext cx="5484471" cy="1101524"/>
          </a:xfrm>
          <a:prstGeom prst="bentConnector4">
            <a:avLst>
              <a:gd name="adj1" fmla="val -4168"/>
              <a:gd name="adj2" fmla="val 759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" idx="4"/>
            <a:endCxn id="24" idx="1"/>
          </p:cNvCxnSpPr>
          <p:nvPr/>
        </p:nvCxnSpPr>
        <p:spPr>
          <a:xfrm>
            <a:off x="1196340" y="3352800"/>
            <a:ext cx="0" cy="571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ction Button: Forward or Next 45">
            <a:hlinkClick r:id="rId3" action="ppaction://program" highlightClick="1"/>
          </p:cNvPr>
          <p:cNvSpPr/>
          <p:nvPr/>
        </p:nvSpPr>
        <p:spPr>
          <a:xfrm>
            <a:off x="7676041" y="688690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ction Button: Forward or Next 46">
            <a:hlinkClick r:id="rId4" action="ppaction://hlinkfile" highlightClick="1"/>
          </p:cNvPr>
          <p:cNvSpPr/>
          <p:nvPr/>
        </p:nvSpPr>
        <p:spPr>
          <a:xfrm>
            <a:off x="8686800" y="688690"/>
            <a:ext cx="685800" cy="533400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09600" y="2209800"/>
            <a:ext cx="10972800" cy="1524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See: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sz="280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http</a:t>
            </a:r>
            <a:r>
              <a:rPr lang="en-US" sz="2800" dirty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://</a:t>
            </a:r>
            <a:r>
              <a:rPr lang="en-US" sz="280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docs.opencv.org/3.1.0/d6/d00/tutorial_py_root.html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for excellent tutorials and explanations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5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miart.ru/forum/uploads5/post-60948-1268339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936171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>
            <a:off x="1295400" y="2133600"/>
            <a:ext cx="533400" cy="2514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66086" y="2975401"/>
            <a:ext cx="101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uint8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arrays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1600" y="46452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Cadin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Batrack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0" y="5257800"/>
            <a:ext cx="5410499" cy="990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cv2.imread(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cv2.imshow(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‘Title’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show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cv2.imwrite(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‘image2.jpg’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write image file</a:t>
            </a:r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5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Colorspaces</a:t>
            </a:r>
            <a:endParaRPr lang="en-US" dirty="0"/>
          </a:p>
        </p:txBody>
      </p:sp>
      <p:pic>
        <p:nvPicPr>
          <p:cNvPr id="3074" name="Picture 2" descr="https://upload.wikimedia.org/wikipedia/commons/f/f1/HSV_c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94977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eterstone.name/Maplepgs/images/Colour_cub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32289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.stack.imgur.com/BJZ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3800"/>
            <a:ext cx="1950067" cy="195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34257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intensity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77400" y="3594977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533400"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𝐵𝑙𝑢𝑒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𝑅𝑒𝑑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𝐺𝑟𝑒𝑒𝑛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𝑆𝑎𝑡𝑢𝑟𝑎𝑡𝑖𝑜𝑛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𝑉𝑎𝑙𝑢𝑒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𝐼𝑛𝑡𝑒𝑛𝑠𝑖𝑡𝑦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4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8229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b="-725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>
            <a:off x="3322320" y="5945490"/>
            <a:ext cx="5364480" cy="4815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mg2 = cv2.cvtColor(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cv2.COLOR_BGR2HSV )</a:t>
            </a:r>
          </a:p>
        </p:txBody>
      </p:sp>
      <p:sp>
        <p:nvSpPr>
          <p:cNvPr id="11" name="Action Button: Forward or Next 10">
            <a:hlinkClick r:id="rId7" action="ppaction://program" highlightClick="1"/>
          </p:cNvPr>
          <p:cNvSpPr/>
          <p:nvPr/>
        </p:nvSpPr>
        <p:spPr>
          <a:xfrm>
            <a:off x="11277600" y="200660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15640"/>
            <a:ext cx="2275840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31963"/>
            <a:ext cx="2275840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724"/>
            <a:ext cx="9509760" cy="1233424"/>
          </a:xfrm>
        </p:spPr>
        <p:txBody>
          <a:bodyPr/>
          <a:lstStyle/>
          <a:p>
            <a:r>
              <a:rPr lang="en-US" dirty="0" smtClean="0"/>
              <a:t>Masking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1452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inRange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905000" y="1700784"/>
            <a:ext cx="228600" cy="10424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586562" y="2244298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531" y="1806493"/>
            <a:ext cx="1599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Binary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operations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1806493"/>
            <a:ext cx="994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91562" y="2244297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1963"/>
            <a:ext cx="2275840" cy="1280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2275840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2275840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29200"/>
            <a:ext cx="227584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130582"/>
            <a:ext cx="2275840" cy="128016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25806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3" idx="0"/>
          </p:cNvCxnSpPr>
          <p:nvPr/>
        </p:nvCxnSpPr>
        <p:spPr>
          <a:xfrm>
            <a:off x="4566920" y="4495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3"/>
            <a:endCxn id="12" idx="1"/>
          </p:cNvCxnSpPr>
          <p:nvPr/>
        </p:nvCxnSpPr>
        <p:spPr>
          <a:xfrm>
            <a:off x="57048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6" idx="1"/>
          </p:cNvCxnSpPr>
          <p:nvPr/>
        </p:nvCxnSpPr>
        <p:spPr>
          <a:xfrm>
            <a:off x="5704840" y="5669280"/>
            <a:ext cx="84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17" idx="1"/>
          </p:cNvCxnSpPr>
          <p:nvPr/>
        </p:nvCxnSpPr>
        <p:spPr>
          <a:xfrm>
            <a:off x="8829040" y="3872043"/>
            <a:ext cx="772160" cy="8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17" idx="1"/>
          </p:cNvCxnSpPr>
          <p:nvPr/>
        </p:nvCxnSpPr>
        <p:spPr>
          <a:xfrm flipV="1">
            <a:off x="8829040" y="4770662"/>
            <a:ext cx="772160" cy="8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5" idx="0"/>
            <a:endCxn id="16" idx="0"/>
          </p:cNvCxnSpPr>
          <p:nvPr/>
        </p:nvCxnSpPr>
        <p:spPr>
          <a:xfrm rot="5400000" flipH="1" flipV="1">
            <a:off x="4566920" y="1905000"/>
            <a:ext cx="12700" cy="6248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86969" y="1524000"/>
            <a:ext cx="1353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Combine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 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001000" y="2250139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33600" y="337384"/>
            <a:ext cx="980694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ret, thresh = cv2.threshold(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single_channel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min_value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set_value_to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cv2.THRESH_BINARY 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= cv2.inRange(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hsv_img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lower_color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higher_color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cv2.bitwise_and(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)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-76200"/>
            <a:ext cx="9509760" cy="1233424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157224"/>
            <a:ext cx="8793480" cy="1499617"/>
          </a:xfrm>
        </p:spPr>
        <p:txBody>
          <a:bodyPr>
            <a:normAutofit/>
          </a:bodyPr>
          <a:lstStyle/>
          <a:p>
            <a:r>
              <a:rPr lang="en-US" dirty="0" smtClean="0"/>
              <a:t>Noise Removal (LPF)</a:t>
            </a:r>
          </a:p>
          <a:p>
            <a:r>
              <a:rPr lang="en-US" dirty="0" smtClean="0"/>
              <a:t>Sharpness increase (HPF)</a:t>
            </a:r>
          </a:p>
          <a:p>
            <a:r>
              <a:rPr lang="en-US" dirty="0" smtClean="0"/>
              <a:t>Operate on Kernel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5852160" cy="329184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852160" y="4617720"/>
            <a:ext cx="47244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7180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364480" cy="41276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Uses 2D Convolution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Blurring removes noise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Kernel size determines blur amount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Types:</a:t>
            </a: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Median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less prone to outliers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applies Gaussian curve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Bilateral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blurs &amp; preserves edges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colah.github.io/posts/2014-07-Understanding-Convolutions/img/RiverTrain-ImageConv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60" y="2133600"/>
            <a:ext cx="443282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934200" y="5105400"/>
            <a:ext cx="480060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5x5 mean filter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es = cv2.filter2D(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Pass Filters</a:t>
            </a:r>
          </a:p>
          <a:p>
            <a:r>
              <a:rPr lang="en-US" dirty="0" smtClean="0"/>
              <a:t>Used to find edges in an image</a:t>
            </a:r>
          </a:p>
          <a:p>
            <a:r>
              <a:rPr lang="en-US" dirty="0" smtClean="0"/>
              <a:t>Specify Kernel size</a:t>
            </a:r>
          </a:p>
          <a:p>
            <a:r>
              <a:rPr lang="en-US" dirty="0" smtClean="0"/>
              <a:t>Types: 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Sobel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directional derivatives</a:t>
            </a:r>
          </a:p>
          <a:p>
            <a:pPr lvl="1"/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Scharr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better for smaller kernel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Laplacian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on Sobel derivatives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grad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6676"/>
            <a:ext cx="4514850" cy="48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94111" y="5791200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Documentation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5315438"/>
            <a:ext cx="5791200" cy="81462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aplace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cv2.Laplacian(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 cv2.CV_64F )</a:t>
            </a:r>
          </a:p>
          <a:p>
            <a:pPr lvl="0"/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sobelX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cv2.Sobel(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cv2.CV_64F,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ksize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39" y="105910"/>
            <a:ext cx="9509760" cy="1233424"/>
          </a:xfrm>
        </p:spPr>
        <p:txBody>
          <a:bodyPr/>
          <a:lstStyle/>
          <a:p>
            <a:r>
              <a:rPr lang="en-US" dirty="0" smtClean="0"/>
              <a:t>Gradients for Canny 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929384"/>
            <a:ext cx="4764216" cy="31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667000"/>
            <a:ext cx="4764216" cy="3172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84" y="3482109"/>
            <a:ext cx="4764216" cy="31729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91200" y="1761762"/>
            <a:ext cx="4928617" cy="10281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524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2189" y="22860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39200" y="31127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676292" y="122491"/>
            <a:ext cx="4267200" cy="1827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4x4 mean filter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16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wreck= cv2.filter2D(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apply canny edge detection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edges = cv2.Canny( wreck,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200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0</TotalTime>
  <Words>1304</Words>
  <Application>Microsoft Office PowerPoint</Application>
  <PresentationFormat>Widescreen</PresentationFormat>
  <Paragraphs>304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 Math</vt:lpstr>
      <vt:lpstr>Corbel</vt:lpstr>
      <vt:lpstr>Euphemia</vt:lpstr>
      <vt:lpstr>Intel Clear</vt:lpstr>
      <vt:lpstr>Wingdings</vt:lpstr>
      <vt:lpstr>Banded Design Blue 16x9</vt:lpstr>
      <vt:lpstr>OpenCV</vt:lpstr>
      <vt:lpstr>OpenCV</vt:lpstr>
      <vt:lpstr>PowerPoint Presentation</vt:lpstr>
      <vt:lpstr>Colorspaces</vt:lpstr>
      <vt:lpstr>Masking</vt:lpstr>
      <vt:lpstr>Filtering</vt:lpstr>
      <vt:lpstr>Filtering: Smoothing</vt:lpstr>
      <vt:lpstr>Filtering: Gradients</vt:lpstr>
      <vt:lpstr>Gradients for Canny Edge Detection</vt:lpstr>
      <vt:lpstr>Filtering: Morphological Transformations</vt:lpstr>
      <vt:lpstr>Contours</vt:lpstr>
      <vt:lpstr>Contour Functions</vt:lpstr>
      <vt:lpstr>Histogram: intensity→frequency</vt:lpstr>
      <vt:lpstr>Histogram Equalization</vt:lpstr>
      <vt:lpstr>PowerPoint Presentation</vt:lpstr>
      <vt:lpstr>2D Histogram: (hue, saturation)→frequency</vt:lpstr>
      <vt:lpstr>Histogram Backprojection</vt:lpstr>
      <vt:lpstr>PowerPoint Presentation</vt:lpstr>
      <vt:lpstr>Template Matching</vt:lpstr>
      <vt:lpstr>PowerPoint Presentation</vt:lpstr>
      <vt:lpstr>Haar Cascades &amp; Classifiers</vt:lpstr>
      <vt:lpstr>PowerPoint Presentation</vt:lpstr>
      <vt:lpstr>Examples</vt:lpstr>
      <vt:lpstr>Crosshair follows object of distinct color</vt:lpstr>
      <vt:lpstr>Backproject selected region</vt:lpstr>
      <vt:lpstr>Modularity: using an online video stream</vt:lpstr>
      <vt:lpstr>Presence detection from an online camera</vt:lpstr>
      <vt:lpstr>Storing video upon face detection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</cp:keywords>
  <cp:lastModifiedBy/>
  <cp:revision>1</cp:revision>
  <dcterms:created xsi:type="dcterms:W3CDTF">2016-06-07T15:11:11Z</dcterms:created>
  <dcterms:modified xsi:type="dcterms:W3CDTF">2016-06-09T17:49:27Z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  <property fmtid="{D5CDD505-2E9C-101B-9397-08002B2CF9AE}" pid="3" name="TitusGUID">
    <vt:lpwstr>fe7988c4-7787-4c90-8b8e-97d624fb01b0</vt:lpwstr>
  </property>
  <property fmtid="{D5CDD505-2E9C-101B-9397-08002B2CF9AE}" pid="4" name="CTP_BU">
    <vt:lpwstr>SSG ENABLING GROUP</vt:lpwstr>
  </property>
  <property fmtid="{D5CDD505-2E9C-101B-9397-08002B2CF9AE}" pid="5" name="CTP_TimeStamp">
    <vt:lpwstr>2016-06-09 17:49:26Z</vt:lpwstr>
  </property>
  <property fmtid="{D5CDD505-2E9C-101B-9397-08002B2CF9AE}" pid="6" name="CTPClassification">
    <vt:lpwstr>CTP_IC</vt:lpwstr>
  </property>
</Properties>
</file>